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33CCCC"/>
    <a:srgbClr val="66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15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1919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0230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1614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92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5284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9388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1557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807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36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044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61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3214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xxxxxx.xxxxx.xx.jp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706030"/>
            <a:ext cx="9144000" cy="61415"/>
          </a:xfrm>
          <a:prstGeom prst="rect">
            <a:avLst/>
          </a:prstGeom>
          <a:gradFill flip="none" rotWithShape="1">
            <a:gsLst>
              <a:gs pos="32000">
                <a:srgbClr val="73D397"/>
              </a:gs>
              <a:gs pos="0">
                <a:srgbClr val="00B050"/>
              </a:gs>
              <a:gs pos="68000">
                <a:srgbClr val="00B05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pic>
        <p:nvPicPr>
          <p:cNvPr id="1026" name="Picture 2" descr="新潟市：トップページ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492" b="2780"/>
          <a:stretch/>
        </p:blipFill>
        <p:spPr bwMode="auto">
          <a:xfrm>
            <a:off x="7356531" y="172582"/>
            <a:ext cx="1587150" cy="451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18673" y="109722"/>
            <a:ext cx="434464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にいがた○〇株式会社</a:t>
            </a:r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850272"/>
              </p:ext>
            </p:extLst>
          </p:nvPr>
        </p:nvGraphicFramePr>
        <p:xfrm>
          <a:off x="147483" y="839319"/>
          <a:ext cx="8834285" cy="144668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556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5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01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87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820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8785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400" dirty="0">
                          <a:solidFill>
                            <a:sysClr val="windowText" lastClr="00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企業</a:t>
                      </a:r>
                      <a:endParaRPr kumimoji="1" lang="en-US" altLang="ja-JP" sz="1400" dirty="0">
                        <a:solidFill>
                          <a:sysClr val="windowText" lastClr="00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400" dirty="0">
                          <a:solidFill>
                            <a:sysClr val="windowText" lastClr="00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概要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所在地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〒</a:t>
                      </a:r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951-XXXX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新潟市中央区学校町通１番町</a:t>
                      </a:r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XXX-X</a:t>
                      </a: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業種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・サービス業（その他）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7896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Ｈ　Ｐ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  <a:hlinkClick r:id="rId3"/>
                        </a:rPr>
                        <a:t>https://XXX.XXXXXX.XXXXX.XX.jp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事業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内容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・企業向けの働き方改革や人材育成を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  </a:t>
                      </a: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テーマにしたセミナーの開催や運営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・採用に関するコンサルティング事業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6166852"/>
              </p:ext>
            </p:extLst>
          </p:nvPr>
        </p:nvGraphicFramePr>
        <p:xfrm>
          <a:off x="147483" y="2692239"/>
          <a:ext cx="8859135" cy="403968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2470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120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10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400" dirty="0">
                          <a:solidFill>
                            <a:sysClr val="windowText" lastClr="00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取組んでいるまたは取組みたいテーマ</a:t>
                      </a:r>
                      <a:endParaRPr kumimoji="1" lang="en-US" altLang="ja-JP" sz="1400" dirty="0">
                        <a:solidFill>
                          <a:sysClr val="windowText" lastClr="00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dirty="0">
                          <a:solidFill>
                            <a:sysClr val="windowText" lastClr="00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※</a:t>
                      </a:r>
                      <a:r>
                        <a:rPr kumimoji="1" lang="ja-JP" altLang="en-US" sz="1050" b="0" dirty="0">
                          <a:solidFill>
                            <a:sysClr val="windowText" lastClr="00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申込書（会員情報２）関心のあるテーマと合わせる</a:t>
                      </a:r>
                      <a:endParaRPr kumimoji="1" lang="en-US" altLang="ja-JP" sz="1050" b="0" dirty="0">
                        <a:solidFill>
                          <a:sysClr val="windowText" lastClr="00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400" dirty="0">
                          <a:solidFill>
                            <a:sysClr val="windowText" lastClr="00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具体的な自社の取組</a:t>
                      </a:r>
                      <a:endParaRPr kumimoji="1" lang="en-US" altLang="ja-JP" sz="1400" dirty="0">
                        <a:solidFill>
                          <a:sysClr val="windowText" lastClr="00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0014258"/>
                  </a:ext>
                </a:extLst>
              </a:tr>
              <a:tr h="3181986"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</a:t>
                      </a: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☑</a:t>
                      </a: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 時間や場所にとらわれない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r>
                        <a:rPr kumimoji="1" lang="ja-JP" altLang="en-US" sz="1400" b="1" baseline="0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　 多様で</a:t>
                      </a: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柔軟な働き方の推進</a:t>
                      </a:r>
                    </a:p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</a:t>
                      </a: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☑</a:t>
                      </a: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 子育て・介護・治療と仕事の両立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</a:t>
                      </a: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☑</a:t>
                      </a: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 所定外労働の削減</a:t>
                      </a:r>
                    </a:p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</a:t>
                      </a: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☑</a:t>
                      </a: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 休暇の取得促進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</a:t>
                      </a: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□</a:t>
                      </a: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 女性の活躍推進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</a:t>
                      </a: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□</a:t>
                      </a:r>
                      <a:r>
                        <a:rPr kumimoji="1" lang="ja-JP" altLang="en-US" sz="1400" b="1" baseline="0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 高齢者の活躍推進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</a:t>
                      </a: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□</a:t>
                      </a: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 </a:t>
                      </a:r>
                      <a:r>
                        <a:rPr kumimoji="1" lang="ja-JP" altLang="en-US" sz="1400" b="1" dirty="0" err="1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障がい</a:t>
                      </a: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者の活躍推進</a:t>
                      </a:r>
                    </a:p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</a:t>
                      </a: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□</a:t>
                      </a: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 若年層の雇用促進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</a:t>
                      </a: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□</a:t>
                      </a:r>
                      <a:r>
                        <a:rPr kumimoji="1" lang="ja-JP" altLang="en-US" sz="1400" b="1" baseline="0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 多様な人材活用</a:t>
                      </a:r>
                      <a:r>
                        <a:rPr kumimoji="1" lang="ja-JP" altLang="en-US" sz="1200" b="1" baseline="0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（短時間就労、外国人材など）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</a:t>
                      </a: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□</a:t>
                      </a:r>
                      <a:r>
                        <a:rPr kumimoji="1" lang="ja-JP" altLang="en-US" sz="1400" b="1" baseline="0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 働きがいの向上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</a:t>
                      </a: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□</a:t>
                      </a: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 人材定着、育成や教育の充実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</a:t>
                      </a: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☑</a:t>
                      </a:r>
                      <a:r>
                        <a:rPr kumimoji="1" lang="ja-JP" altLang="en-US" sz="1400" b="1" baseline="0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 </a:t>
                      </a: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健康づくりの推進</a:t>
                      </a:r>
                    </a:p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</a:t>
                      </a: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□</a:t>
                      </a: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 その他（　　　　　　　　　　　　　　）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400" b="1" dirty="0">
                          <a:solidFill>
                            <a:sysClr val="windowText" lastClr="00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〇多様で柔軟な働き方の推進</a:t>
                      </a:r>
                      <a:endParaRPr kumimoji="1" lang="en-US" altLang="ja-JP" sz="1400" b="1" dirty="0">
                        <a:solidFill>
                          <a:sysClr val="windowText" lastClr="00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400" dirty="0">
                          <a:solidFill>
                            <a:sysClr val="windowText" lastClr="00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従業員の希望に合わせて、在宅勤務（テレワーク）やサテライトオフィスでの勤務が出来る環境を整備</a:t>
                      </a:r>
                      <a:endParaRPr kumimoji="1" lang="en-US" altLang="ja-JP" sz="1400" dirty="0">
                        <a:solidFill>
                          <a:sysClr val="windowText" lastClr="00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400" b="1" dirty="0">
                          <a:solidFill>
                            <a:sysClr val="windowText" lastClr="00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〇所定外労働の削減</a:t>
                      </a:r>
                      <a:endParaRPr kumimoji="1" lang="en-US" altLang="ja-JP" sz="1400" b="1" dirty="0">
                        <a:solidFill>
                          <a:sysClr val="windowText" lastClr="00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400" dirty="0">
                          <a:solidFill>
                            <a:sysClr val="windowText" lastClr="00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毎週水曜日を「ノー残業デー」としており、管理職を含めて定時退社を推進している</a:t>
                      </a:r>
                      <a:endParaRPr kumimoji="1" lang="en-US" altLang="ja-JP" sz="1400" dirty="0">
                        <a:solidFill>
                          <a:sysClr val="windowText" lastClr="00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400" b="1" dirty="0">
                          <a:solidFill>
                            <a:sysClr val="windowText" lastClr="00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〇子育て・介護・治療と仕事の両立と休暇の取得促進</a:t>
                      </a:r>
                      <a:endParaRPr kumimoji="1" lang="en-US" altLang="ja-JP" sz="1400" b="1" dirty="0">
                        <a:solidFill>
                          <a:sysClr val="windowText" lastClr="00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400" dirty="0">
                          <a:solidFill>
                            <a:sysClr val="windowText" lastClr="00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１時間単位での有休取得制度を導入</a:t>
                      </a:r>
                      <a:endParaRPr kumimoji="1" lang="en-US" altLang="ja-JP" sz="1400" dirty="0">
                        <a:solidFill>
                          <a:sysClr val="windowText" lastClr="00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400" b="1" dirty="0">
                          <a:solidFill>
                            <a:sysClr val="windowText" lastClr="00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〇健康づくりの推進</a:t>
                      </a:r>
                      <a:endParaRPr kumimoji="1" lang="en-US" altLang="ja-JP" sz="1400" b="1" dirty="0">
                        <a:solidFill>
                          <a:sysClr val="windowText" lastClr="00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400" dirty="0">
                          <a:solidFill>
                            <a:sysClr val="windowText" lastClr="00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健康に関するセミナーなどを月</a:t>
                      </a:r>
                      <a:r>
                        <a:rPr kumimoji="1" lang="en-US" altLang="ja-JP" sz="1400" dirty="0">
                          <a:solidFill>
                            <a:sysClr val="windowText" lastClr="00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1</a:t>
                      </a:r>
                      <a:r>
                        <a:rPr kumimoji="1" lang="ja-JP" altLang="en-US" sz="1400" dirty="0">
                          <a:solidFill>
                            <a:sysClr val="windowText" lastClr="00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回社内で開催</a:t>
                      </a:r>
                      <a:endParaRPr kumimoji="1" lang="en-US" altLang="ja-JP" sz="1400" dirty="0">
                        <a:solidFill>
                          <a:sysClr val="windowText" lastClr="00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-81887" y="2213468"/>
            <a:ext cx="6666272" cy="475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【</a:t>
            </a:r>
            <a:r>
              <a:rPr lang="ja-JP" altLang="en-US" sz="2000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人材確保・育成、働き方改革について</a:t>
            </a:r>
            <a:r>
              <a:rPr lang="en-US" altLang="ja-JP" sz="2000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】</a:t>
            </a:r>
          </a:p>
        </p:txBody>
      </p:sp>
      <p:pic>
        <p:nvPicPr>
          <p:cNvPr id="3" name="Picture 2" descr="厚生労働省から子育てサポート企業として認定「プラチナくるみんマーク」を取得｜株式会社ダイナムのプレスリリース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720" y="35340"/>
            <a:ext cx="583265" cy="642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ビジュアル検索クエリイメー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772" y="61141"/>
            <a:ext cx="615359" cy="615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女性活躍推進法に基づく優良企業認定マーク「えるぼし」を取得｜株式会社ソラストのプレスリリース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944" y="74973"/>
            <a:ext cx="536989" cy="60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6614312" y="27002"/>
            <a:ext cx="2374710" cy="8309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rgbClr val="FF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記載例</a:t>
            </a:r>
            <a:endParaRPr kumimoji="1" lang="en-US" altLang="ja-JP" sz="1200" b="1" dirty="0">
              <a:solidFill>
                <a:srgbClr val="FF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algn="ctr"/>
            <a:r>
              <a:rPr kumimoji="1" lang="en-US" altLang="ja-JP" sz="1100" b="1" dirty="0">
                <a:solidFill>
                  <a:srgbClr val="FF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※</a:t>
            </a:r>
            <a:r>
              <a:rPr kumimoji="1" lang="ja-JP" altLang="en-US" sz="1100" b="1" dirty="0">
                <a:solidFill>
                  <a:srgbClr val="FF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内容はイメージです</a:t>
            </a:r>
          </a:p>
        </p:txBody>
      </p:sp>
    </p:spTree>
    <p:extLst>
      <p:ext uri="{BB962C8B-B14F-4D97-AF65-F5344CB8AC3E}">
        <p14:creationId xmlns:p14="http://schemas.microsoft.com/office/powerpoint/2010/main" val="1741846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5873" y="746502"/>
            <a:ext cx="9144000" cy="61415"/>
          </a:xfrm>
          <a:prstGeom prst="rect">
            <a:avLst/>
          </a:prstGeom>
          <a:gradFill flip="none" rotWithShape="1">
            <a:gsLst>
              <a:gs pos="32000">
                <a:srgbClr val="73D397"/>
              </a:gs>
              <a:gs pos="0">
                <a:srgbClr val="00B050"/>
              </a:gs>
              <a:gs pos="68000">
                <a:srgbClr val="00B05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pic>
        <p:nvPicPr>
          <p:cNvPr id="1026" name="Picture 2" descr="新潟市：トップページ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492" b="2780"/>
          <a:stretch/>
        </p:blipFill>
        <p:spPr bwMode="auto">
          <a:xfrm>
            <a:off x="7356531" y="171606"/>
            <a:ext cx="1587150" cy="451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118673" y="889376"/>
            <a:ext cx="8918402" cy="586626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350"/>
          </a:p>
        </p:txBody>
      </p:sp>
      <p:pic>
        <p:nvPicPr>
          <p:cNvPr id="9" name="Picture 2" descr="新潟市：トップページ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492" b="2780"/>
          <a:stretch/>
        </p:blipFill>
        <p:spPr bwMode="auto">
          <a:xfrm>
            <a:off x="7356531" y="172582"/>
            <a:ext cx="1587150" cy="451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118673" y="136652"/>
            <a:ext cx="434464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にいがた○〇株式会社</a:t>
            </a:r>
          </a:p>
        </p:txBody>
      </p:sp>
      <p:pic>
        <p:nvPicPr>
          <p:cNvPr id="2050" name="Picture 2" descr="https://www.city.niigata.lg.jp/shisetsu/tyousya/annai.images/honka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40"/>
          <a:stretch/>
        </p:blipFill>
        <p:spPr bwMode="auto">
          <a:xfrm>
            <a:off x="5420296" y="958728"/>
            <a:ext cx="3559957" cy="2106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3" name="テキスト ボックス 2"/>
          <p:cNvSpPr txBox="1"/>
          <p:nvPr/>
        </p:nvSpPr>
        <p:spPr>
          <a:xfrm>
            <a:off x="460634" y="3635336"/>
            <a:ext cx="378631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400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従業員の希望に合わせて在宅勤務（テレワーク）やサテライトオフィスでの勤務も選択できます。雪の季節に大変好評です！</a:t>
            </a:r>
            <a:endParaRPr kumimoji="1" lang="en-US" altLang="ja-JP" sz="1400" dirty="0">
              <a:solidFill>
                <a:sysClr val="windowText" lastClr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pic>
        <p:nvPicPr>
          <p:cNvPr id="19" name="Picture 2" descr="厚生労働省から子育てサポート企業として認定「プラチナくるみんマーク」を取得｜株式会社ダイナムのプレスリリース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720" y="35340"/>
            <a:ext cx="583265" cy="642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ビジュアル検索クエリイメー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772" y="61141"/>
            <a:ext cx="615359" cy="615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女性活躍推進法に基づく優良企業認定マーク「えるぼし」を取得｜株式会社ソラストのプレスリリース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944" y="74973"/>
            <a:ext cx="536989" cy="60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テキスト ボックス 21"/>
          <p:cNvSpPr txBox="1"/>
          <p:nvPr/>
        </p:nvSpPr>
        <p:spPr>
          <a:xfrm>
            <a:off x="159616" y="915647"/>
            <a:ext cx="5260679" cy="1996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b="1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【</a:t>
            </a:r>
            <a:r>
              <a:rPr kumimoji="1" lang="ja-JP" altLang="en-US" b="1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会社概要</a:t>
            </a:r>
            <a:r>
              <a:rPr kumimoji="1" lang="en-US" altLang="ja-JP" b="1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】</a:t>
            </a:r>
          </a:p>
          <a:p>
            <a:pPr>
              <a:lnSpc>
                <a:spcPct val="150000"/>
              </a:lnSpc>
            </a:pPr>
            <a:r>
              <a:rPr kumimoji="1" lang="ja-JP" altLang="en-US" b="1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</a:t>
            </a:r>
            <a:r>
              <a:rPr kumimoji="1" lang="ja-JP" altLang="en-US" sz="1600" b="1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創業　</a:t>
            </a:r>
            <a:r>
              <a:rPr kumimoji="1" lang="en-US" altLang="ja-JP" sz="1600" b="1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1889</a:t>
            </a:r>
            <a:r>
              <a:rPr kumimoji="1" lang="ja-JP" altLang="en-US" sz="1600" b="1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年（明治</a:t>
            </a:r>
            <a:r>
              <a:rPr kumimoji="1" lang="en-US" altLang="ja-JP" sz="1600" b="1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22</a:t>
            </a:r>
            <a:r>
              <a:rPr kumimoji="1" lang="ja-JP" altLang="en-US" sz="1600" b="1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年）</a:t>
            </a:r>
            <a:r>
              <a:rPr kumimoji="1" lang="en-US" altLang="ja-JP" sz="1600" b="1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4</a:t>
            </a:r>
            <a:r>
              <a:rPr kumimoji="1" lang="ja-JP" altLang="en-US" sz="1600" b="1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月</a:t>
            </a:r>
            <a:r>
              <a:rPr kumimoji="1" lang="en-US" altLang="ja-JP" sz="1600" b="1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1</a:t>
            </a:r>
            <a:r>
              <a:rPr kumimoji="1" lang="ja-JP" altLang="en-US" sz="1600" b="1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日</a:t>
            </a:r>
            <a:endParaRPr kumimoji="1" lang="en-US" altLang="ja-JP" sz="900" b="1" dirty="0">
              <a:solidFill>
                <a:sysClr val="windowText" lastClr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>
              <a:lnSpc>
                <a:spcPct val="150000"/>
              </a:lnSpc>
            </a:pPr>
            <a:r>
              <a:rPr kumimoji="1" lang="en-US" altLang="ja-JP" b="1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【</a:t>
            </a:r>
            <a:r>
              <a:rPr kumimoji="1" lang="ja-JP" altLang="en-US" b="1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企業理念</a:t>
            </a:r>
            <a:r>
              <a:rPr kumimoji="1" lang="en-US" altLang="ja-JP" b="1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】</a:t>
            </a:r>
          </a:p>
          <a:p>
            <a:pPr>
              <a:lnSpc>
                <a:spcPct val="150000"/>
              </a:lnSpc>
            </a:pPr>
            <a:r>
              <a:rPr kumimoji="1" lang="ja-JP" altLang="en-US" b="1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</a:t>
            </a:r>
            <a:r>
              <a:rPr kumimoji="1" lang="ja-JP" altLang="en-US" sz="1600" b="1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「誰もが安心して、心豊かに働ける企業を目指す」</a:t>
            </a:r>
            <a:endParaRPr kumimoji="1" lang="en-US" altLang="ja-JP" sz="1600" b="1" dirty="0">
              <a:solidFill>
                <a:sysClr val="windowText" lastClr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050" b="1" dirty="0">
              <a:solidFill>
                <a:sysClr val="windowText" lastClr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668041" y="3635336"/>
            <a:ext cx="417408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400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１時間単位での有休が取得可能な「時間休」の制度を導入しています。従業員の子育てや介護、通院など、幅広く利用されています！</a:t>
            </a:r>
            <a:endParaRPr kumimoji="1" lang="en-US" altLang="ja-JP" sz="1400" dirty="0">
              <a:solidFill>
                <a:sysClr val="windowText" lastClr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214208" y="3164324"/>
            <a:ext cx="4017957" cy="592478"/>
            <a:chOff x="118673" y="3177972"/>
            <a:chExt cx="3916624" cy="592478"/>
          </a:xfrm>
        </p:grpSpPr>
        <p:sp>
          <p:nvSpPr>
            <p:cNvPr id="5" name="円/楕円 4"/>
            <p:cNvSpPr/>
            <p:nvPr/>
          </p:nvSpPr>
          <p:spPr>
            <a:xfrm>
              <a:off x="118673" y="3177972"/>
              <a:ext cx="586854" cy="592478"/>
            </a:xfrm>
            <a:prstGeom prst="ellipse">
              <a:avLst/>
            </a:prstGeom>
            <a:solidFill>
              <a:srgbClr val="33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b="1" dirty="0">
                  <a:latin typeface="BIZ UDゴシック" panose="020B0400000000000000" pitchFamily="49" charset="-128"/>
                  <a:ea typeface="BIZ UDゴシック" panose="020B0400000000000000" pitchFamily="49" charset="-128"/>
                </a:rPr>
                <a:t>01</a:t>
              </a:r>
              <a:endParaRPr kumimoji="1" lang="ja-JP" altLang="en-US" b="1" dirty="0">
                <a:latin typeface="BIZ UDゴシック" panose="020B0400000000000000" pitchFamily="49" charset="-128"/>
                <a:ea typeface="BIZ UDゴシック" panose="020B0400000000000000" pitchFamily="49" charset="-128"/>
              </a:endParaRPr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412100" y="3279652"/>
              <a:ext cx="3623197" cy="369332"/>
            </a:xfrm>
            <a:prstGeom prst="rect">
              <a:avLst/>
            </a:prstGeom>
            <a:noFill/>
            <a:ln w="12700">
              <a:solidFill>
                <a:srgbClr val="33CCCC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>
                  <a:latin typeface="BIZ UDゴシック" panose="020B0400000000000000" pitchFamily="49" charset="-128"/>
                  <a:ea typeface="BIZ UDゴシック" panose="020B0400000000000000" pitchFamily="49" charset="-128"/>
                </a:rPr>
                <a:t>　　多様で柔軟な働き方　</a:t>
              </a:r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214208" y="4650450"/>
            <a:ext cx="4017957" cy="592478"/>
            <a:chOff x="118673" y="3177972"/>
            <a:chExt cx="3916624" cy="592478"/>
          </a:xfrm>
        </p:grpSpPr>
        <p:sp>
          <p:nvSpPr>
            <p:cNvPr id="27" name="円/楕円 26"/>
            <p:cNvSpPr/>
            <p:nvPr/>
          </p:nvSpPr>
          <p:spPr>
            <a:xfrm>
              <a:off x="118673" y="3177972"/>
              <a:ext cx="586854" cy="592478"/>
            </a:xfrm>
            <a:prstGeom prst="ellipse">
              <a:avLst/>
            </a:prstGeom>
            <a:solidFill>
              <a:srgbClr val="33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b="1" dirty="0">
                  <a:latin typeface="BIZ UDゴシック" panose="020B0400000000000000" pitchFamily="49" charset="-128"/>
                  <a:ea typeface="BIZ UDゴシック" panose="020B0400000000000000" pitchFamily="49" charset="-128"/>
                </a:rPr>
                <a:t>02</a:t>
              </a:r>
              <a:endParaRPr kumimoji="1" lang="ja-JP" altLang="en-US" b="1" dirty="0">
                <a:latin typeface="BIZ UDゴシック" panose="020B0400000000000000" pitchFamily="49" charset="-128"/>
                <a:ea typeface="BIZ UDゴシック" panose="020B0400000000000000" pitchFamily="49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412100" y="3279652"/>
              <a:ext cx="3623197" cy="369332"/>
            </a:xfrm>
            <a:prstGeom prst="rect">
              <a:avLst/>
            </a:prstGeom>
            <a:noFill/>
            <a:ln w="12700">
              <a:solidFill>
                <a:srgbClr val="33CCCC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>
                  <a:latin typeface="BIZ UDゴシック" panose="020B0400000000000000" pitchFamily="49" charset="-128"/>
                  <a:ea typeface="BIZ UDゴシック" panose="020B0400000000000000" pitchFamily="49" charset="-128"/>
                </a:rPr>
                <a:t>　　所定外労働の削減　</a:t>
              </a:r>
            </a:p>
          </p:txBody>
        </p:sp>
      </p:grpSp>
      <p:sp>
        <p:nvSpPr>
          <p:cNvPr id="24" name="テキスト ボックス 23"/>
          <p:cNvSpPr txBox="1"/>
          <p:nvPr/>
        </p:nvSpPr>
        <p:spPr>
          <a:xfrm>
            <a:off x="460634" y="5154902"/>
            <a:ext cx="378631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400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毎週水曜日を「ノー残業デー」に！</a:t>
            </a:r>
            <a:endParaRPr kumimoji="1" lang="en-US" altLang="ja-JP" sz="1400" dirty="0">
              <a:solidFill>
                <a:sysClr val="windowText" lastClr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400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上司からの直接の声がけや社内放送を行い、定時に帰れる雰囲気づくりをしています！</a:t>
            </a:r>
            <a:endParaRPr kumimoji="1" lang="en-US" altLang="ja-JP" sz="1400" dirty="0">
              <a:solidFill>
                <a:sysClr val="windowText" lastClr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4475833" y="3164324"/>
            <a:ext cx="4026724" cy="592478"/>
            <a:chOff x="118673" y="3177972"/>
            <a:chExt cx="3916624" cy="592478"/>
          </a:xfrm>
        </p:grpSpPr>
        <p:sp>
          <p:nvSpPr>
            <p:cNvPr id="31" name="円/楕円 30"/>
            <p:cNvSpPr/>
            <p:nvPr/>
          </p:nvSpPr>
          <p:spPr>
            <a:xfrm>
              <a:off x="118673" y="3177972"/>
              <a:ext cx="586854" cy="592478"/>
            </a:xfrm>
            <a:prstGeom prst="ellipse">
              <a:avLst/>
            </a:prstGeom>
            <a:solidFill>
              <a:srgbClr val="33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b="1" dirty="0">
                  <a:latin typeface="BIZ UDゴシック" panose="020B0400000000000000" pitchFamily="49" charset="-128"/>
                  <a:ea typeface="BIZ UDゴシック" panose="020B0400000000000000" pitchFamily="49" charset="-128"/>
                </a:rPr>
                <a:t>03</a:t>
              </a:r>
              <a:endParaRPr kumimoji="1" lang="ja-JP" altLang="en-US" b="1" dirty="0">
                <a:latin typeface="BIZ UDゴシック" panose="020B0400000000000000" pitchFamily="49" charset="-128"/>
                <a:ea typeface="BIZ UDゴシック" panose="020B0400000000000000" pitchFamily="49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412100" y="3279652"/>
              <a:ext cx="3623197" cy="369332"/>
            </a:xfrm>
            <a:prstGeom prst="rect">
              <a:avLst/>
            </a:prstGeom>
            <a:noFill/>
            <a:ln w="12700">
              <a:solidFill>
                <a:srgbClr val="33CCCC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>
                  <a:latin typeface="BIZ UDゴシック" panose="020B0400000000000000" pitchFamily="49" charset="-128"/>
                  <a:ea typeface="BIZ UDゴシック" panose="020B0400000000000000" pitchFamily="49" charset="-128"/>
                </a:rPr>
                <a:t>　　休暇の取得促進　　　</a:t>
              </a:r>
            </a:p>
          </p:txBody>
        </p:sp>
      </p:grpSp>
      <p:sp>
        <p:nvSpPr>
          <p:cNvPr id="37" name="テキスト ボックス 36"/>
          <p:cNvSpPr txBox="1"/>
          <p:nvPr/>
        </p:nvSpPr>
        <p:spPr>
          <a:xfrm>
            <a:off x="4668041" y="5150518"/>
            <a:ext cx="432583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400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月に１回、講師を招き、従業員の健康に関するセミナーやヨガ教室などの健康づくり教室を開催。</a:t>
            </a:r>
            <a:endParaRPr kumimoji="1" lang="en-US" altLang="ja-JP" sz="1400" dirty="0">
              <a:solidFill>
                <a:sysClr val="windowText" lastClr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400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従業員の健康意識を高めています！</a:t>
            </a:r>
            <a:endParaRPr kumimoji="1" lang="en-US" altLang="ja-JP" sz="1400" dirty="0">
              <a:solidFill>
                <a:sysClr val="windowText" lastClr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grpSp>
        <p:nvGrpSpPr>
          <p:cNvPr id="38" name="グループ化 37"/>
          <p:cNvGrpSpPr/>
          <p:nvPr/>
        </p:nvGrpSpPr>
        <p:grpSpPr>
          <a:xfrm>
            <a:off x="4475832" y="4650450"/>
            <a:ext cx="4026725" cy="592478"/>
            <a:chOff x="118673" y="3177972"/>
            <a:chExt cx="3916624" cy="592478"/>
          </a:xfrm>
        </p:grpSpPr>
        <p:sp>
          <p:nvSpPr>
            <p:cNvPr id="39" name="円/楕円 38"/>
            <p:cNvSpPr/>
            <p:nvPr/>
          </p:nvSpPr>
          <p:spPr>
            <a:xfrm>
              <a:off x="118673" y="3177972"/>
              <a:ext cx="586854" cy="592478"/>
            </a:xfrm>
            <a:prstGeom prst="ellipse">
              <a:avLst/>
            </a:prstGeom>
            <a:solidFill>
              <a:srgbClr val="33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b="1" dirty="0">
                  <a:latin typeface="BIZ UDゴシック" panose="020B0400000000000000" pitchFamily="49" charset="-128"/>
                  <a:ea typeface="BIZ UDゴシック" panose="020B0400000000000000" pitchFamily="49" charset="-128"/>
                </a:rPr>
                <a:t>04</a:t>
              </a:r>
              <a:endParaRPr kumimoji="1" lang="ja-JP" altLang="en-US" b="1" dirty="0">
                <a:latin typeface="BIZ UDゴシック" panose="020B0400000000000000" pitchFamily="49" charset="-128"/>
                <a:ea typeface="BIZ UDゴシック" panose="020B0400000000000000" pitchFamily="49" charset="-128"/>
              </a:endParaRP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412100" y="3279652"/>
              <a:ext cx="3623197" cy="369332"/>
            </a:xfrm>
            <a:prstGeom prst="rect">
              <a:avLst/>
            </a:prstGeom>
            <a:noFill/>
            <a:ln w="12700">
              <a:solidFill>
                <a:srgbClr val="33CCCC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>
                  <a:latin typeface="BIZ UDゴシック" panose="020B0400000000000000" pitchFamily="49" charset="-128"/>
                  <a:ea typeface="BIZ UDゴシック" panose="020B0400000000000000" pitchFamily="49" charset="-128"/>
                </a:rPr>
                <a:t>　　従業員の健康づくり</a:t>
              </a:r>
            </a:p>
          </p:txBody>
        </p:sp>
      </p:grpSp>
      <p:cxnSp>
        <p:nvCxnSpPr>
          <p:cNvPr id="10" name="直線コネクタ 9"/>
          <p:cNvCxnSpPr/>
          <p:nvPr/>
        </p:nvCxnSpPr>
        <p:spPr>
          <a:xfrm flipV="1">
            <a:off x="193203" y="3042858"/>
            <a:ext cx="4935461" cy="64"/>
          </a:xfrm>
          <a:prstGeom prst="line">
            <a:avLst/>
          </a:prstGeom>
          <a:ln w="38100">
            <a:gradFill flip="none" rotWithShape="1">
              <a:gsLst>
                <a:gs pos="0">
                  <a:srgbClr val="33CCCC"/>
                </a:gs>
                <a:gs pos="9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152259" y="2676055"/>
            <a:ext cx="4935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【</a:t>
            </a:r>
            <a:r>
              <a:rPr kumimoji="1" lang="ja-JP" altLang="en-US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取組のご紹介</a:t>
            </a:r>
            <a:r>
              <a:rPr kumimoji="1" lang="en-US" altLang="ja-JP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】</a:t>
            </a:r>
            <a:endParaRPr kumimoji="1" lang="ja-JP" altLang="en-US" b="1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41194" y="6212347"/>
            <a:ext cx="8500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従業員が働きやすく、働きがいを感じる企業を目指しています！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614312" y="27002"/>
            <a:ext cx="2374710" cy="8309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rgbClr val="FF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記載例</a:t>
            </a:r>
            <a:endParaRPr kumimoji="1" lang="en-US" altLang="ja-JP" sz="1200" b="1" dirty="0">
              <a:solidFill>
                <a:srgbClr val="FF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algn="ctr"/>
            <a:r>
              <a:rPr kumimoji="1" lang="en-US" altLang="ja-JP" sz="1100" b="1" dirty="0">
                <a:solidFill>
                  <a:srgbClr val="FF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※</a:t>
            </a:r>
            <a:r>
              <a:rPr kumimoji="1" lang="ja-JP" altLang="en-US" sz="1100" b="1" dirty="0">
                <a:solidFill>
                  <a:srgbClr val="FF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内容はイメージです</a:t>
            </a:r>
          </a:p>
        </p:txBody>
      </p:sp>
    </p:spTree>
    <p:extLst>
      <p:ext uri="{BB962C8B-B14F-4D97-AF65-F5344CB8AC3E}">
        <p14:creationId xmlns:p14="http://schemas.microsoft.com/office/powerpoint/2010/main" val="189786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472</TotalTime>
  <Words>519</Words>
  <Application>Microsoft Office PowerPoint</Application>
  <PresentationFormat>画面に合わせる (4:3)</PresentationFormat>
  <Paragraphs>66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BIZ UDゴシック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共有 PC</dc:creator>
  <cp:lastModifiedBy>津野　聖</cp:lastModifiedBy>
  <cp:revision>58</cp:revision>
  <cp:lastPrinted>2025-10-30T08:14:16Z</cp:lastPrinted>
  <dcterms:created xsi:type="dcterms:W3CDTF">2025-03-20T13:10:06Z</dcterms:created>
  <dcterms:modified xsi:type="dcterms:W3CDTF">2025-11-05T10:02:33Z</dcterms:modified>
</cp:coreProperties>
</file>